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D2904A-A9BE-403D-AE6B-B9DFF51A1F52}" type="datetimeFigureOut">
              <a:rPr lang="zh-CN" altLang="en-US" smtClean="0"/>
              <a:pPr/>
              <a:t>2015-01-12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B70A0F-5CFD-4201-B469-37255051D5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因公出国申请流程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商学院国际事务部门 </a:t>
            </a:r>
            <a:endParaRPr lang="en-US" altLang="zh-CN" dirty="0" smtClean="0"/>
          </a:p>
          <a:p>
            <a:r>
              <a:rPr lang="en-US" altLang="zh-CN" dirty="0" smtClean="0"/>
              <a:t>2015-1-12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上海师范大学短期因公出国（境）人员的登记表”</a:t>
            </a:r>
            <a:r>
              <a:rPr lang="en-US" altLang="zh-CN" dirty="0" smtClean="0"/>
              <a:t>-</a:t>
            </a:r>
            <a:r>
              <a:rPr lang="zh-CN" altLang="en-US" b="1" dirty="0" smtClean="0"/>
              <a:t>上传附件信息</a:t>
            </a:r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每个邀请单位的邀请函和邀请函翻译件</a:t>
            </a:r>
            <a:r>
              <a:rPr lang="en-US" altLang="zh-CN" dirty="0" smtClean="0"/>
              <a:t>(</a:t>
            </a:r>
            <a:r>
              <a:rPr lang="zh-CN" altLang="en-US" dirty="0" smtClean="0"/>
              <a:t>扫描件或原件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行程安排</a:t>
            </a:r>
            <a:endParaRPr lang="en-US" altLang="zh-CN" dirty="0" smtClean="0"/>
          </a:p>
          <a:p>
            <a:pPr algn="ctr"/>
            <a:endParaRPr lang="en-US" altLang="zh-CN" b="1" dirty="0" smtClean="0"/>
          </a:p>
          <a:p>
            <a:pPr algn="ctr"/>
            <a:r>
              <a:rPr lang="zh-CN" altLang="en-US" b="1" dirty="0" smtClean="0"/>
              <a:t>提交申请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点击左页面“短期出国（境）”子菜单“查询”，在查询页面中点击“查看”，可以了解所在单位和职能部门对出访团组的审批情况。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填写行程信息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出团团组信息经校内各个基层单位和职能部门审核，并报批市教委和市外办同意后，</a:t>
            </a:r>
            <a:r>
              <a:rPr lang="zh-CN" altLang="en-US" b="1" dirty="0" smtClean="0">
                <a:solidFill>
                  <a:srgbClr val="FF0000"/>
                </a:solidFill>
              </a:rPr>
              <a:t>团组长</a:t>
            </a:r>
            <a:r>
              <a:rPr lang="zh-CN" altLang="en-US" dirty="0" smtClean="0"/>
              <a:t>或联络人可以登录平台，在“</a:t>
            </a:r>
            <a:r>
              <a:rPr lang="zh-CN" altLang="en-US" b="1" dirty="0" smtClean="0">
                <a:solidFill>
                  <a:srgbClr val="FF0000"/>
                </a:solidFill>
              </a:rPr>
              <a:t>代办事项</a:t>
            </a:r>
            <a:r>
              <a:rPr lang="zh-CN" altLang="en-US" dirty="0" smtClean="0"/>
              <a:t>”中选中报批完成的出访团组，点击“</a:t>
            </a:r>
            <a:r>
              <a:rPr lang="zh-CN" altLang="en-US" b="1" dirty="0" smtClean="0">
                <a:solidFill>
                  <a:srgbClr val="FF0000"/>
                </a:solidFill>
              </a:rPr>
              <a:t>办理</a:t>
            </a:r>
            <a:r>
              <a:rPr lang="zh-CN" altLang="en-US" dirty="0" smtClean="0"/>
              <a:t>”直接进入填写“</a:t>
            </a:r>
            <a:r>
              <a:rPr lang="zh-CN" altLang="en-US" b="1" dirty="0" smtClean="0">
                <a:solidFill>
                  <a:srgbClr val="FF0000"/>
                </a:solidFill>
              </a:rPr>
              <a:t>行程信息</a:t>
            </a:r>
            <a:r>
              <a:rPr lang="zh-CN" altLang="en-US" dirty="0" smtClean="0"/>
              <a:t>”页面。所填信息将成为机票协议供应商为团组或者个人购买机票的依据，请据实详细填写。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待办事项</a:t>
            </a:r>
            <a:r>
              <a:rPr lang="en-US" altLang="zh-CN" dirty="0" smtClean="0"/>
              <a:t>-</a:t>
            </a:r>
            <a:r>
              <a:rPr lang="zh-CN" altLang="en-US" dirty="0" smtClean="0"/>
              <a:t>办理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行程信息</a:t>
            </a:r>
            <a:r>
              <a:rPr lang="en-US" altLang="zh-CN" dirty="0" smtClean="0"/>
              <a:t>-</a:t>
            </a:r>
            <a:r>
              <a:rPr lang="zh-CN" altLang="en-US" dirty="0" smtClean="0"/>
              <a:t>机票购买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00" r="22246" b="36380"/>
          <a:stretch>
            <a:fillRect/>
          </a:stretch>
        </p:blipFill>
        <p:spPr bwMode="auto">
          <a:xfrm>
            <a:off x="428596" y="2185778"/>
            <a:ext cx="7853749" cy="46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500034" y="5000636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上传回国小结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出访结束后，团组长或联络人根据要求上传回国小结和出访照片，管理系统进入结项程序。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2000" dirty="0" smtClean="0"/>
              <a:t>咨询电话</a:t>
            </a:r>
            <a:endParaRPr lang="en-US" altLang="zh-CN" sz="2000" dirty="0" smtClean="0"/>
          </a:p>
          <a:p>
            <a:r>
              <a:rPr lang="zh-CN" altLang="en-US" sz="2000" dirty="0" smtClean="0"/>
              <a:t>校国际交流处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干老师 </a:t>
            </a:r>
            <a:r>
              <a:rPr lang="en-US" altLang="zh-CN" sz="2000" dirty="0" smtClean="0"/>
              <a:t>64328849</a:t>
            </a:r>
          </a:p>
          <a:p>
            <a:r>
              <a:rPr lang="zh-CN" altLang="en-US" sz="2000" dirty="0" smtClean="0"/>
              <a:t>院国际事务部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吴老师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刁老师 </a:t>
            </a:r>
            <a:r>
              <a:rPr lang="en-US" altLang="zh-CN" sz="2000" dirty="0" smtClean="0"/>
              <a:t>64323977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登录方式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zh-CN" altLang="en-US" b="1" dirty="0" smtClean="0"/>
              <a:t>登录校园个人信息页面，点击左页面菜单“因公出国境管理平台”；</a:t>
            </a:r>
            <a:endParaRPr lang="en-US" altLang="zh-CN" b="1" dirty="0" smtClean="0"/>
          </a:p>
          <a:p>
            <a:pPr marL="624078" lvl="0" indent="-514350">
              <a:buFont typeface="+mj-lt"/>
              <a:buAutoNum type="arabicPeriod"/>
            </a:pPr>
            <a:endParaRPr lang="zh-CN" altLang="en-US" b="1" dirty="0" smtClean="0"/>
          </a:p>
          <a:p>
            <a:pPr marL="624078" lvl="0" indent="-514350">
              <a:buFont typeface="+mj-lt"/>
              <a:buAutoNum type="arabicPeriod"/>
            </a:pPr>
            <a:r>
              <a:rPr lang="zh-CN" altLang="en-US" b="1" dirty="0" smtClean="0"/>
              <a:t>登录国际交流处网页（</a:t>
            </a:r>
            <a:r>
              <a:rPr lang="en-US" b="1" dirty="0" smtClean="0"/>
              <a:t>iao.shnu.edu.cn</a:t>
            </a:r>
            <a:r>
              <a:rPr lang="zh-CN" altLang="en-US" b="1" dirty="0" smtClean="0"/>
              <a:t>），点击右下角“登录”，使用学校的邮件帐号与密码进行登录。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431" t="9753" r="11541" b="10999"/>
          <a:stretch>
            <a:fillRect/>
          </a:stretch>
        </p:blipFill>
        <p:spPr bwMode="auto">
          <a:xfrm>
            <a:off x="357158" y="415186"/>
            <a:ext cx="7929618" cy="64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7500958" y="6072206"/>
            <a:ext cx="1071570" cy="785794"/>
          </a:xfrm>
          <a:prstGeom prst="ellipse">
            <a:avLst/>
          </a:prstGeom>
          <a:solidFill>
            <a:schemeClr val="bg2">
              <a:alpha val="0"/>
            </a:schemeClr>
          </a:solidFill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 smtClean="0"/>
              <a:t>登陆界面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学校的邮件帐号与密码进行登录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25" t="28204" r="22246" b="24816"/>
          <a:stretch>
            <a:fillRect/>
          </a:stretch>
        </p:blipFill>
        <p:spPr bwMode="auto">
          <a:xfrm>
            <a:off x="928663" y="2285992"/>
            <a:ext cx="65891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进入界面</a:t>
            </a:r>
            <a:r>
              <a:rPr lang="en-US" altLang="zh-CN" dirty="0" smtClean="0"/>
              <a:t>-</a:t>
            </a:r>
            <a:r>
              <a:rPr lang="zh-CN" altLang="en-US" dirty="0" smtClean="0"/>
              <a:t>点击短期出国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00" b="13787"/>
          <a:stretch>
            <a:fillRect/>
          </a:stretch>
        </p:blipFill>
        <p:spPr bwMode="auto">
          <a:xfrm>
            <a:off x="571472" y="2071678"/>
            <a:ext cx="71071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500034" y="4214818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点击申请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580" r="72467" b="31424"/>
          <a:stretch>
            <a:fillRect/>
          </a:stretch>
        </p:blipFill>
        <p:spPr bwMode="auto">
          <a:xfrm>
            <a:off x="500034" y="2643182"/>
            <a:ext cx="3298548" cy="364164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785786" y="4143380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开始填写“上海师范大学短期因公出国（境）人员的登记表”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个人信息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104" b="33076"/>
          <a:stretch>
            <a:fillRect/>
          </a:stretch>
        </p:blipFill>
        <p:spPr bwMode="auto">
          <a:xfrm>
            <a:off x="357158" y="2643181"/>
            <a:ext cx="8461971" cy="391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右箭头 4"/>
          <p:cNvSpPr/>
          <p:nvPr/>
        </p:nvSpPr>
        <p:spPr>
          <a:xfrm rot="19659944">
            <a:off x="4358803" y="6011847"/>
            <a:ext cx="660370" cy="33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43240" y="6143644"/>
            <a:ext cx="1214446" cy="57150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点击保存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“上海师范大学短期因公出国（境）人员的登记表”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出访信息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出访类型：申请人员根据出访事实选择，如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学术会议、公务访问、学术交流和讲学</a:t>
            </a:r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，如不在列，可选择“其他”，并填写出访原因。系统会根据不同选择项要求填写不同内容。</a:t>
            </a:r>
            <a:endParaRPr lang="en-US" altLang="zh-CN" sz="30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zh-CN" altLang="en-US" sz="20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会议时间或者出访时间：出访日期系统默认为填写当日</a:t>
            </a:r>
            <a:r>
              <a:rPr lang="en-US" sz="3000" b="1" dirty="0" smtClean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周以后，以保证出访事由的审批和报批时间。</a:t>
            </a:r>
            <a:endParaRPr lang="en-US" altLang="zh-CN" sz="30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zh-CN" altLang="en-US" sz="20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出访国家地区：如赴港澳台访问，请在“国家”选择“中国”，在“地区”中选择目的地。</a:t>
            </a:r>
            <a:endParaRPr lang="en-US" altLang="zh-CN" sz="30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zh-CN" altLang="en-US" sz="20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系统最多允许填写</a:t>
            </a:r>
            <a:r>
              <a:rPr lang="en-US" sz="30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个</a:t>
            </a:r>
            <a:r>
              <a:rPr lang="zh-CN" altLang="en-US" sz="3000" b="1" dirty="0" smtClean="0">
                <a:latin typeface="华文仿宋" pitchFamily="2" charset="-122"/>
                <a:ea typeface="华文仿宋" pitchFamily="2" charset="-122"/>
              </a:rPr>
              <a:t>出访国家和地区，并要求新增邀请单位信息和简单介绍。</a:t>
            </a:r>
            <a:endParaRPr lang="zh-CN" altLang="en-US" sz="20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“上海师范大学短期因公出国（境）人员的登记表”</a:t>
            </a:r>
            <a:r>
              <a:rPr lang="en-US" altLang="zh-CN" dirty="0" smtClean="0"/>
              <a:t>-</a:t>
            </a:r>
            <a:r>
              <a:rPr lang="zh-CN" altLang="en-US" b="1" dirty="0" smtClean="0"/>
              <a:t>证照和经费信息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证照类型：申请人员根据出访目的地选择证照类型，因公普通护照、因公港澳通行证和台湾通行证。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证照号码：系统自动反馈证照信息，或申请人员自行填写并由国际交流处工作人员核实。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经费承担方如选择“单位出资”必须填写我校已有公务出国预算“经费项目编号”</a:t>
            </a:r>
            <a:endParaRPr lang="en-US" altLang="zh-CN" dirty="0" smtClean="0"/>
          </a:p>
          <a:p>
            <a:r>
              <a:rPr lang="zh-CN" altLang="en-US" b="1" dirty="0" smtClean="0"/>
              <a:t>学院公务出国预算经费编号</a:t>
            </a:r>
            <a:r>
              <a:rPr lang="en-US" altLang="zh-CN" b="1" dirty="0" smtClean="0"/>
              <a:t>:</a:t>
            </a:r>
          </a:p>
          <a:p>
            <a:pPr lvl="1"/>
            <a:r>
              <a:rPr lang="zh-CN" altLang="en-US" b="1" dirty="0" smtClean="0"/>
              <a:t>中美出访经费编号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dirty="0" smtClean="0"/>
              <a:t>(122)A-0108-00-001004 </a:t>
            </a:r>
          </a:p>
          <a:p>
            <a:pPr lvl="1"/>
            <a:r>
              <a:rPr lang="zh-CN" altLang="en-US" b="1" dirty="0" smtClean="0"/>
              <a:t>中法出访经费编号</a:t>
            </a:r>
            <a:r>
              <a:rPr lang="en-US" altLang="zh-CN" b="1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(122)A-0108-00-002004 </a:t>
            </a:r>
            <a:endParaRPr lang="en-US" altLang="zh-CN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</TotalTime>
  <Words>546</Words>
  <Application>Microsoft Office PowerPoint</Application>
  <PresentationFormat>全屏显示(4:3)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都市</vt:lpstr>
      <vt:lpstr>因公出国申请流程</vt:lpstr>
      <vt:lpstr>登录方式</vt:lpstr>
      <vt:lpstr>PowerPoint 演示文稿</vt:lpstr>
      <vt:lpstr>登陆界面 学校的邮件帐号与密码进行登录</vt:lpstr>
      <vt:lpstr>进入界面-点击短期出国</vt:lpstr>
      <vt:lpstr>点击申请</vt:lpstr>
      <vt:lpstr>开始填写“上海师范大学短期因公出国（境）人员的登记表”-个人信息(1)</vt:lpstr>
      <vt:lpstr>“上海师范大学短期因公出国（境）人员的登记表”-出访信息(2)</vt:lpstr>
      <vt:lpstr>“上海师范大学短期因公出国（境）人员的登记表”-证照和经费信息(3)</vt:lpstr>
      <vt:lpstr>上海师范大学短期因公出国（境）人员的登记表”-上传附件信息(4)</vt:lpstr>
      <vt:lpstr>查询</vt:lpstr>
      <vt:lpstr>填写行程信息</vt:lpstr>
      <vt:lpstr>待办事项-办理-行程信息-机票购买</vt:lpstr>
      <vt:lpstr>上传回国小结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因公出国申请流程</dc:title>
  <dc:creator>admin</dc:creator>
  <cp:lastModifiedBy>商学院,徐沁,61922,13918345721</cp:lastModifiedBy>
  <cp:revision>7</cp:revision>
  <dcterms:created xsi:type="dcterms:W3CDTF">2015-01-12T05:45:27Z</dcterms:created>
  <dcterms:modified xsi:type="dcterms:W3CDTF">2015-01-12T08:20:37Z</dcterms:modified>
</cp:coreProperties>
</file>